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8" name="Shape 10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10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3" y="7749540"/>
            <a:ext cx="1722608" cy="411482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2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3" y="7749540"/>
            <a:ext cx="1722608" cy="411482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3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3" y="7749540"/>
            <a:ext cx="1722608" cy="411482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4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3" y="7749540"/>
            <a:ext cx="1722608" cy="411482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5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3" y="7749540"/>
            <a:ext cx="1722608" cy="411482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6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3" y="7749540"/>
            <a:ext cx="1722608" cy="411482"/>
          </a:xfrm>
          <a:prstGeom prst="rect">
            <a:avLst/>
          </a:prstGeom>
          <a:ln w="12700">
            <a:miter lim="400000"/>
          </a:ln>
        </p:spPr>
      </p:pic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7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3" y="7749540"/>
            <a:ext cx="1722608" cy="411482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8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3" y="7749540"/>
            <a:ext cx="1722608" cy="411482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90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39213" y="7749540"/>
            <a:ext cx="1722608" cy="411482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2192020" y="923925"/>
            <a:ext cx="11704320" cy="2002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166100" y="2926079"/>
            <a:ext cx="5730241" cy="5303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4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Text 0"/>
          <p:cNvSpPr txBox="1"/>
          <p:nvPr/>
        </p:nvSpPr>
        <p:spPr>
          <a:xfrm>
            <a:off x="6280189" y="1930241"/>
            <a:ext cx="7556422" cy="14602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800"/>
              </a:lnSpc>
              <a:defRPr b="1" sz="46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Laptop Price Predictor: Machine Learning Project</a:t>
            </a:r>
          </a:p>
        </p:txBody>
      </p:sp>
      <p:sp>
        <p:nvSpPr>
          <p:cNvPr id="112" name="Text 1"/>
          <p:cNvSpPr txBox="1"/>
          <p:nvPr/>
        </p:nvSpPr>
        <p:spPr>
          <a:xfrm>
            <a:off x="6280189" y="3758922"/>
            <a:ext cx="7556422" cy="2112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This study explores predicting laptop prices using supervised machine learning models such as Linear Regression, K-Nearest Neighbors, Decision Tree, and Random Forest. The Random Forest model achieved the best performance with an R² score of 0.88, improving from an initial 0.80. This demonstrates the value of predictive modeling based on hardware specs for consumers and retailers to understand laptop pricing dynamics.</a:t>
            </a:r>
          </a:p>
        </p:txBody>
      </p:sp>
      <p:sp>
        <p:nvSpPr>
          <p:cNvPr id="113" name="Rectangle"/>
          <p:cNvSpPr/>
          <p:nvPr/>
        </p:nvSpPr>
        <p:spPr>
          <a:xfrm>
            <a:off x="12805209" y="7594200"/>
            <a:ext cx="1709907" cy="5155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14" name="Team Members:…"/>
          <p:cNvSpPr txBox="1"/>
          <p:nvPr/>
        </p:nvSpPr>
        <p:spPr>
          <a:xfrm>
            <a:off x="6223167" y="6239501"/>
            <a:ext cx="2760162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Team Members:</a:t>
            </a:r>
          </a:p>
          <a:p>
            <a:pPr/>
            <a:r>
              <a:t>Ashwin Santhanakrishnan</a:t>
            </a:r>
          </a:p>
          <a:p>
            <a:pPr/>
            <a:r>
              <a:t>Aswath Santhanakrishnan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 0"/>
          <p:cNvSpPr txBox="1"/>
          <p:nvPr/>
        </p:nvSpPr>
        <p:spPr>
          <a:xfrm>
            <a:off x="793790" y="2171937"/>
            <a:ext cx="3193282" cy="723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800"/>
              </a:lnSpc>
              <a:defRPr b="1" sz="46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244" name="Text 1"/>
          <p:cNvSpPr txBox="1"/>
          <p:nvPr/>
        </p:nvSpPr>
        <p:spPr>
          <a:xfrm>
            <a:off x="793789" y="3369826"/>
            <a:ext cx="13042824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The Laptop Price Predictor project successfully demonstrated the power of machine learning models in accurately forecasting laptop prices based on hardware specifications.</a:t>
            </a:r>
          </a:p>
        </p:txBody>
      </p:sp>
      <p:sp>
        <p:nvSpPr>
          <p:cNvPr id="245" name="Text 2"/>
          <p:cNvSpPr txBox="1"/>
          <p:nvPr/>
        </p:nvSpPr>
        <p:spPr>
          <a:xfrm>
            <a:off x="793789" y="4350782"/>
            <a:ext cx="13042824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Among the various models tested, the Random Forest showed superior performance, highlighting the effectiveness of ensemble methods for regression tasks in complex datasets.</a:t>
            </a:r>
          </a:p>
        </p:txBody>
      </p:sp>
      <p:sp>
        <p:nvSpPr>
          <p:cNvPr id="246" name="Text 3"/>
          <p:cNvSpPr txBox="1"/>
          <p:nvPr/>
        </p:nvSpPr>
        <p:spPr>
          <a:xfrm>
            <a:off x="793789" y="5331738"/>
            <a:ext cx="13042824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Future improvements and deployment will enhance the predictor's usability and accuracy, making it a valuable tool for consumers and retailers alike.</a:t>
            </a:r>
          </a:p>
        </p:txBody>
      </p:sp>
      <p:sp>
        <p:nvSpPr>
          <p:cNvPr id="247" name="Rectangle"/>
          <p:cNvSpPr/>
          <p:nvPr/>
        </p:nvSpPr>
        <p:spPr>
          <a:xfrm>
            <a:off x="12805209" y="7594200"/>
            <a:ext cx="1709907" cy="5155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 0"/>
          <p:cNvSpPr txBox="1"/>
          <p:nvPr/>
        </p:nvSpPr>
        <p:spPr>
          <a:xfrm>
            <a:off x="603171" y="551617"/>
            <a:ext cx="7547931" cy="54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400"/>
              </a:lnSpc>
              <a:defRPr b="1" sz="35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Dataset Overview and Key Features</a:t>
            </a:r>
          </a:p>
        </p:txBody>
      </p:sp>
      <p:pic>
        <p:nvPicPr>
          <p:cNvPr id="11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3170" y="1375648"/>
            <a:ext cx="13424062" cy="2980134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"/>
          <p:cNvSpPr/>
          <p:nvPr/>
        </p:nvSpPr>
        <p:spPr>
          <a:xfrm>
            <a:off x="797004" y="4549616"/>
            <a:ext cx="22862" cy="3128250"/>
          </a:xfrm>
          <a:prstGeom prst="roundRect">
            <a:avLst>
              <a:gd name="adj" fmla="val 50000"/>
            </a:avLst>
          </a:prstGeom>
          <a:solidFill>
            <a:srgbClr val="B2D4E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19" name="Shape 2"/>
          <p:cNvSpPr/>
          <p:nvPr/>
        </p:nvSpPr>
        <p:spPr>
          <a:xfrm>
            <a:off x="968038" y="4732020"/>
            <a:ext cx="516969" cy="22862"/>
          </a:xfrm>
          <a:prstGeom prst="roundRect">
            <a:avLst>
              <a:gd name="adj" fmla="val 50000"/>
            </a:avLst>
          </a:prstGeom>
          <a:solidFill>
            <a:srgbClr val="B2D4E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0" name="Shape 3"/>
          <p:cNvSpPr/>
          <p:nvPr/>
        </p:nvSpPr>
        <p:spPr>
          <a:xfrm>
            <a:off x="603111" y="4549616"/>
            <a:ext cx="387787" cy="38778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1" name="Text 4"/>
          <p:cNvSpPr txBox="1"/>
          <p:nvPr/>
        </p:nvSpPr>
        <p:spPr>
          <a:xfrm>
            <a:off x="716431" y="4573785"/>
            <a:ext cx="161027" cy="274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b="1" sz="21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22" name="Text 5"/>
          <p:cNvSpPr txBox="1"/>
          <p:nvPr/>
        </p:nvSpPr>
        <p:spPr>
          <a:xfrm>
            <a:off x="1658778" y="4608790"/>
            <a:ext cx="1560687" cy="2731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b="1" sz="17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Dataset Details</a:t>
            </a:r>
          </a:p>
        </p:txBody>
      </p:sp>
      <p:sp>
        <p:nvSpPr>
          <p:cNvPr id="123" name="Text 6"/>
          <p:cNvSpPr txBox="1"/>
          <p:nvPr/>
        </p:nvSpPr>
        <p:spPr>
          <a:xfrm>
            <a:off x="1658778" y="4994909"/>
            <a:ext cx="10834893" cy="251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3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Contains 1,303 laptop records with 12 attributes, including company, type, screen size, resolution, CPU, RAM, memory, GPU, OS, weight, and price.</a:t>
            </a:r>
          </a:p>
        </p:txBody>
      </p:sp>
      <p:sp>
        <p:nvSpPr>
          <p:cNvPr id="124" name="Shape 7"/>
          <p:cNvSpPr/>
          <p:nvPr/>
        </p:nvSpPr>
        <p:spPr>
          <a:xfrm>
            <a:off x="968038" y="5797748"/>
            <a:ext cx="516969" cy="22862"/>
          </a:xfrm>
          <a:prstGeom prst="roundRect">
            <a:avLst>
              <a:gd name="adj" fmla="val 50000"/>
            </a:avLst>
          </a:prstGeom>
          <a:solidFill>
            <a:srgbClr val="B2D4E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5" name="Shape 8"/>
          <p:cNvSpPr/>
          <p:nvPr/>
        </p:nvSpPr>
        <p:spPr>
          <a:xfrm>
            <a:off x="603111" y="5615344"/>
            <a:ext cx="387787" cy="38778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6" name="Text 9"/>
          <p:cNvSpPr txBox="1"/>
          <p:nvPr/>
        </p:nvSpPr>
        <p:spPr>
          <a:xfrm>
            <a:off x="716431" y="5639513"/>
            <a:ext cx="161027" cy="274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b="1" sz="21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27" name="Text 10"/>
          <p:cNvSpPr txBox="1"/>
          <p:nvPr/>
        </p:nvSpPr>
        <p:spPr>
          <a:xfrm>
            <a:off x="1658778" y="5674519"/>
            <a:ext cx="2076612" cy="2731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b="1" sz="17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Statistical Summary</a:t>
            </a:r>
          </a:p>
        </p:txBody>
      </p:sp>
      <p:sp>
        <p:nvSpPr>
          <p:cNvPr id="128" name="Text 11"/>
          <p:cNvSpPr txBox="1"/>
          <p:nvPr/>
        </p:nvSpPr>
        <p:spPr>
          <a:xfrm>
            <a:off x="1658778" y="6060637"/>
            <a:ext cx="12368454" cy="251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100"/>
              </a:lnSpc>
              <a:defRPr sz="13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Prices range from ₹9,270 to ₹324,954, with an average of ₹59,870. Dell is the most frequent manufacturer, and Notebook is the most common laptop type.</a:t>
            </a:r>
          </a:p>
        </p:txBody>
      </p:sp>
      <p:sp>
        <p:nvSpPr>
          <p:cNvPr id="129" name="Shape 12"/>
          <p:cNvSpPr/>
          <p:nvPr/>
        </p:nvSpPr>
        <p:spPr>
          <a:xfrm>
            <a:off x="968038" y="7139226"/>
            <a:ext cx="516969" cy="22862"/>
          </a:xfrm>
          <a:prstGeom prst="roundRect">
            <a:avLst>
              <a:gd name="adj" fmla="val 50000"/>
            </a:avLst>
          </a:prstGeom>
          <a:solidFill>
            <a:srgbClr val="B2D4E5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30" name="Shape 13"/>
          <p:cNvSpPr/>
          <p:nvPr/>
        </p:nvSpPr>
        <p:spPr>
          <a:xfrm>
            <a:off x="603111" y="6956821"/>
            <a:ext cx="387787" cy="38778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31" name="Text 14"/>
          <p:cNvSpPr txBox="1"/>
          <p:nvPr/>
        </p:nvSpPr>
        <p:spPr>
          <a:xfrm>
            <a:off x="716431" y="6980990"/>
            <a:ext cx="161027" cy="274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b="1" sz="21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32" name="Text 15"/>
          <p:cNvSpPr txBox="1"/>
          <p:nvPr/>
        </p:nvSpPr>
        <p:spPr>
          <a:xfrm>
            <a:off x="1658778" y="7015995"/>
            <a:ext cx="1764674" cy="2731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b="1" sz="17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Feature Diversity</a:t>
            </a:r>
          </a:p>
        </p:txBody>
      </p:sp>
      <p:sp>
        <p:nvSpPr>
          <p:cNvPr id="133" name="Text 16"/>
          <p:cNvSpPr txBox="1"/>
          <p:nvPr/>
        </p:nvSpPr>
        <p:spPr>
          <a:xfrm>
            <a:off x="1658778" y="7402114"/>
            <a:ext cx="9734979" cy="251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3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Includes 19 companies, 40 screen resolutions, 118 CPU brands, and 110 GPU types, reflecting a wide range of laptop configurations.</a:t>
            </a:r>
          </a:p>
        </p:txBody>
      </p:sp>
      <p:sp>
        <p:nvSpPr>
          <p:cNvPr id="134" name="Rectangle"/>
          <p:cNvSpPr/>
          <p:nvPr/>
        </p:nvSpPr>
        <p:spPr>
          <a:xfrm>
            <a:off x="12805209" y="7594200"/>
            <a:ext cx="1709907" cy="5155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 0"/>
          <p:cNvSpPr txBox="1"/>
          <p:nvPr/>
        </p:nvSpPr>
        <p:spPr>
          <a:xfrm>
            <a:off x="662107" y="520182"/>
            <a:ext cx="7646318" cy="601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800"/>
              </a:lnSpc>
              <a:defRPr b="1" sz="39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Exploratory Data Analysis (EDA)</a:t>
            </a:r>
          </a:p>
        </p:txBody>
      </p:sp>
      <p:sp>
        <p:nvSpPr>
          <p:cNvPr id="137" name="Text 1"/>
          <p:cNvSpPr txBox="1"/>
          <p:nvPr/>
        </p:nvSpPr>
        <p:spPr>
          <a:xfrm>
            <a:off x="662106" y="5198150"/>
            <a:ext cx="3136641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Price Distribution by Brand</a:t>
            </a:r>
          </a:p>
        </p:txBody>
      </p:sp>
      <p:sp>
        <p:nvSpPr>
          <p:cNvPr id="138" name="Text 2"/>
          <p:cNvSpPr txBox="1"/>
          <p:nvPr/>
        </p:nvSpPr>
        <p:spPr>
          <a:xfrm>
            <a:off x="662105" y="5697735"/>
            <a:ext cx="6422354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Established brands like Dell tend to price laptops higher than many competitors due to brand reputation and quality assurance.</a:t>
            </a:r>
          </a:p>
        </p:txBody>
      </p:sp>
      <p:sp>
        <p:nvSpPr>
          <p:cNvPr id="139" name="Text 3"/>
          <p:cNvSpPr txBox="1"/>
          <p:nvPr/>
        </p:nvSpPr>
        <p:spPr>
          <a:xfrm>
            <a:off x="662105" y="6369248"/>
            <a:ext cx="6422354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We observe a clear correlation between manufacturer reputation and laptop price across the dataset.</a:t>
            </a:r>
          </a:p>
        </p:txBody>
      </p:sp>
      <p:sp>
        <p:nvSpPr>
          <p:cNvPr id="140" name="Text 4"/>
          <p:cNvSpPr txBox="1"/>
          <p:nvPr/>
        </p:nvSpPr>
        <p:spPr>
          <a:xfrm>
            <a:off x="662105" y="7040760"/>
            <a:ext cx="6422354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EDA confirms that pricing strategies are strongly influenced by manufacturers' standing in the market and customer perception.</a:t>
            </a:r>
          </a:p>
        </p:txBody>
      </p:sp>
      <p:pic>
        <p:nvPicPr>
          <p:cNvPr id="141" name="Image 1" descr="Imag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91189" y="642396"/>
            <a:ext cx="4803467" cy="425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ext 5"/>
          <p:cNvSpPr txBox="1"/>
          <p:nvPr/>
        </p:nvSpPr>
        <p:spPr>
          <a:xfrm>
            <a:off x="7553562" y="4950976"/>
            <a:ext cx="2372681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Feature Correlations</a:t>
            </a:r>
          </a:p>
        </p:txBody>
      </p:sp>
      <p:sp>
        <p:nvSpPr>
          <p:cNvPr id="143" name="Text 6"/>
          <p:cNvSpPr txBox="1"/>
          <p:nvPr/>
        </p:nvSpPr>
        <p:spPr>
          <a:xfrm>
            <a:off x="7553562" y="5450561"/>
            <a:ext cx="6422353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Hardware specifications such as increased RAM size and SSD capacity show a strong positive correlation with laptop price.</a:t>
            </a:r>
          </a:p>
        </p:txBody>
      </p:sp>
      <p:sp>
        <p:nvSpPr>
          <p:cNvPr id="144" name="Text 7"/>
          <p:cNvSpPr txBox="1"/>
          <p:nvPr/>
        </p:nvSpPr>
        <p:spPr>
          <a:xfrm>
            <a:off x="7553562" y="6122075"/>
            <a:ext cx="6422353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Some features, however, display weak or even negative correlations, indicating varying impacts on pricing.</a:t>
            </a:r>
          </a:p>
        </p:txBody>
      </p:sp>
      <p:sp>
        <p:nvSpPr>
          <p:cNvPr id="145" name="Text 8"/>
          <p:cNvSpPr txBox="1"/>
          <p:nvPr/>
        </p:nvSpPr>
        <p:spPr>
          <a:xfrm>
            <a:off x="7553562" y="6793586"/>
            <a:ext cx="6422353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Notably, workstations represent the highest production type among laptops in this dataset, influencing overall price trends.</a:t>
            </a:r>
          </a:p>
        </p:txBody>
      </p:sp>
      <p:sp>
        <p:nvSpPr>
          <p:cNvPr id="146" name="Rectangle"/>
          <p:cNvSpPr/>
          <p:nvPr/>
        </p:nvSpPr>
        <p:spPr>
          <a:xfrm>
            <a:off x="12805209" y="7594200"/>
            <a:ext cx="1709907" cy="5155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pic>
        <p:nvPicPr>
          <p:cNvPr id="147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0925" y="1201524"/>
            <a:ext cx="4447286" cy="3916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6358" y="443403"/>
            <a:ext cx="5229750" cy="37849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3779" y="4295006"/>
            <a:ext cx="5134909" cy="37217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90008" y="2045335"/>
            <a:ext cx="8477246" cy="604901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More Analysis on the data"/>
          <p:cNvSpPr txBox="1"/>
          <p:nvPr/>
        </p:nvSpPr>
        <p:spPr>
          <a:xfrm>
            <a:off x="6787977" y="576848"/>
            <a:ext cx="7550307" cy="663435"/>
          </a:xfrm>
          <a:prstGeom prst="rect">
            <a:avLst/>
          </a:prstGeom>
          <a:gradFill>
            <a:gsLst>
              <a:gs pos="0">
                <a:schemeClr val="accent4">
                  <a:hueOff val="-617933"/>
                  <a:lumOff val="36487"/>
                </a:schemeClr>
              </a:gs>
              <a:gs pos="35000">
                <a:srgbClr val="FFEACF"/>
              </a:gs>
              <a:gs pos="100000">
                <a:schemeClr val="accent4">
                  <a:hueOff val="-742744"/>
                  <a:lumOff val="46439"/>
                </a:schemeClr>
              </a:gs>
            </a:gsLst>
            <a:lin ang="16200000"/>
          </a:gradFill>
          <a:ln>
            <a:solidFill>
              <a:srgbClr val="F9BC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440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More Analysis on the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56" name="Text 1"/>
          <p:cNvSpPr txBox="1"/>
          <p:nvPr/>
        </p:nvSpPr>
        <p:spPr>
          <a:xfrm>
            <a:off x="659723" y="520184"/>
            <a:ext cx="8351690" cy="59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800"/>
              </a:lnSpc>
              <a:defRPr b="1" sz="38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Machine Learning Models and Why?</a:t>
            </a:r>
          </a:p>
        </p:txBody>
      </p:sp>
      <p:sp>
        <p:nvSpPr>
          <p:cNvPr id="157" name="Shape 2"/>
          <p:cNvSpPr/>
          <p:nvPr/>
        </p:nvSpPr>
        <p:spPr>
          <a:xfrm>
            <a:off x="659724" y="1421486"/>
            <a:ext cx="424103" cy="424103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58" name="Text 3"/>
          <p:cNvSpPr txBox="1"/>
          <p:nvPr/>
        </p:nvSpPr>
        <p:spPr>
          <a:xfrm>
            <a:off x="784198" y="1447977"/>
            <a:ext cx="175154" cy="300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300"/>
              </a:lnSpc>
              <a:defRPr b="1" sz="23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59" name="Text 4"/>
          <p:cNvSpPr txBox="1"/>
          <p:nvPr/>
        </p:nvSpPr>
        <p:spPr>
          <a:xfrm>
            <a:off x="1272301" y="1486255"/>
            <a:ext cx="2118067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Linear Regression</a:t>
            </a:r>
          </a:p>
        </p:txBody>
      </p:sp>
      <p:sp>
        <p:nvSpPr>
          <p:cNvPr id="160" name="Text 5"/>
          <p:cNvSpPr txBox="1"/>
          <p:nvPr/>
        </p:nvSpPr>
        <p:spPr>
          <a:xfrm>
            <a:off x="1272301" y="1908572"/>
            <a:ext cx="5925147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What it is: A basic regression algorithm that models the linear relationship between the features and the target (price).</a:t>
            </a:r>
          </a:p>
        </p:txBody>
      </p:sp>
      <p:sp>
        <p:nvSpPr>
          <p:cNvPr id="161" name="Text 6"/>
          <p:cNvSpPr txBox="1"/>
          <p:nvPr/>
        </p:nvSpPr>
        <p:spPr>
          <a:xfrm>
            <a:off x="1272301" y="2624614"/>
            <a:ext cx="1089745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Why I used it:</a:t>
            </a:r>
          </a:p>
        </p:txBody>
      </p:sp>
      <p:sp>
        <p:nvSpPr>
          <p:cNvPr id="162" name="Text 7"/>
          <p:cNvSpPr txBox="1"/>
          <p:nvPr/>
        </p:nvSpPr>
        <p:spPr>
          <a:xfrm>
            <a:off x="1272301" y="3039187"/>
            <a:ext cx="4575312" cy="274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Acts as a baseline to compare more complex models.</a:t>
            </a:r>
          </a:p>
        </p:txBody>
      </p:sp>
      <p:sp>
        <p:nvSpPr>
          <p:cNvPr id="163" name="Text 8"/>
          <p:cNvSpPr txBox="1"/>
          <p:nvPr/>
        </p:nvSpPr>
        <p:spPr>
          <a:xfrm>
            <a:off x="1272301" y="3406616"/>
            <a:ext cx="5925147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Interpretable — helps understand which features are most influential.</a:t>
            </a:r>
          </a:p>
        </p:txBody>
      </p:sp>
      <p:sp>
        <p:nvSpPr>
          <p:cNvPr id="164" name="Text 9"/>
          <p:cNvSpPr txBox="1"/>
          <p:nvPr/>
        </p:nvSpPr>
        <p:spPr>
          <a:xfrm>
            <a:off x="1272301" y="4075507"/>
            <a:ext cx="2134469" cy="274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Quick to train and test.</a:t>
            </a:r>
          </a:p>
        </p:txBody>
      </p:sp>
      <p:sp>
        <p:nvSpPr>
          <p:cNvPr id="165" name="Shape 10"/>
          <p:cNvSpPr/>
          <p:nvPr/>
        </p:nvSpPr>
        <p:spPr>
          <a:xfrm>
            <a:off x="7433071" y="1421486"/>
            <a:ext cx="424103" cy="424103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66" name="Text 11"/>
          <p:cNvSpPr txBox="1"/>
          <p:nvPr/>
        </p:nvSpPr>
        <p:spPr>
          <a:xfrm>
            <a:off x="7557545" y="1447977"/>
            <a:ext cx="175154" cy="300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300"/>
              </a:lnSpc>
              <a:defRPr b="1" sz="23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67" name="Text 12"/>
          <p:cNvSpPr txBox="1"/>
          <p:nvPr/>
        </p:nvSpPr>
        <p:spPr>
          <a:xfrm>
            <a:off x="8045646" y="1486255"/>
            <a:ext cx="3163387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K-Nearest Neighbors (KNN)</a:t>
            </a:r>
          </a:p>
        </p:txBody>
      </p:sp>
      <p:sp>
        <p:nvSpPr>
          <p:cNvPr id="168" name="Text 13"/>
          <p:cNvSpPr txBox="1"/>
          <p:nvPr/>
        </p:nvSpPr>
        <p:spPr>
          <a:xfrm>
            <a:off x="8045646" y="1908572"/>
            <a:ext cx="5925147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What it is: A non-parametric algorithm that predicts a value based on the average of the K most similar data points.</a:t>
            </a:r>
          </a:p>
        </p:txBody>
      </p:sp>
      <p:sp>
        <p:nvSpPr>
          <p:cNvPr id="169" name="Text 14"/>
          <p:cNvSpPr txBox="1"/>
          <p:nvPr/>
        </p:nvSpPr>
        <p:spPr>
          <a:xfrm>
            <a:off x="8045646" y="2624614"/>
            <a:ext cx="1089746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Why I used it:</a:t>
            </a:r>
          </a:p>
        </p:txBody>
      </p:sp>
      <p:sp>
        <p:nvSpPr>
          <p:cNvPr id="170" name="Text 15"/>
          <p:cNvSpPr txBox="1"/>
          <p:nvPr/>
        </p:nvSpPr>
        <p:spPr>
          <a:xfrm>
            <a:off x="8045646" y="3039187"/>
            <a:ext cx="5925147" cy="274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Works well when similar configurations tend to have similar prices.</a:t>
            </a:r>
          </a:p>
        </p:txBody>
      </p:sp>
      <p:sp>
        <p:nvSpPr>
          <p:cNvPr id="171" name="Text 16"/>
          <p:cNvSpPr txBox="1"/>
          <p:nvPr/>
        </p:nvSpPr>
        <p:spPr>
          <a:xfrm>
            <a:off x="8045646" y="3708082"/>
            <a:ext cx="3627017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Captures local patterns and relationships.</a:t>
            </a:r>
          </a:p>
        </p:txBody>
      </p:sp>
      <p:sp>
        <p:nvSpPr>
          <p:cNvPr id="172" name="Text 17"/>
          <p:cNvSpPr txBox="1"/>
          <p:nvPr/>
        </p:nvSpPr>
        <p:spPr>
          <a:xfrm>
            <a:off x="8045646" y="4075507"/>
            <a:ext cx="5247706" cy="274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Useful for observing performance in a distance-based context.</a:t>
            </a:r>
          </a:p>
        </p:txBody>
      </p:sp>
      <p:sp>
        <p:nvSpPr>
          <p:cNvPr id="173" name="Shape 18"/>
          <p:cNvSpPr/>
          <p:nvPr/>
        </p:nvSpPr>
        <p:spPr>
          <a:xfrm>
            <a:off x="659724" y="4753928"/>
            <a:ext cx="424103" cy="424103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74" name="Text 19"/>
          <p:cNvSpPr txBox="1"/>
          <p:nvPr/>
        </p:nvSpPr>
        <p:spPr>
          <a:xfrm>
            <a:off x="784198" y="4780419"/>
            <a:ext cx="175154" cy="300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300"/>
              </a:lnSpc>
              <a:defRPr b="1" sz="23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75" name="Text 20"/>
          <p:cNvSpPr txBox="1"/>
          <p:nvPr/>
        </p:nvSpPr>
        <p:spPr>
          <a:xfrm>
            <a:off x="1272301" y="4818698"/>
            <a:ext cx="2842674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Decision Tree Regressor</a:t>
            </a:r>
          </a:p>
        </p:txBody>
      </p:sp>
      <p:sp>
        <p:nvSpPr>
          <p:cNvPr id="176" name="Text 21"/>
          <p:cNvSpPr txBox="1"/>
          <p:nvPr/>
        </p:nvSpPr>
        <p:spPr>
          <a:xfrm>
            <a:off x="1272301" y="5241011"/>
            <a:ext cx="5925147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What it is: A tree-based algorithm that splits the data based on feature thresholds to predict values.</a:t>
            </a:r>
          </a:p>
        </p:txBody>
      </p:sp>
      <p:sp>
        <p:nvSpPr>
          <p:cNvPr id="177" name="Text 22"/>
          <p:cNvSpPr txBox="1"/>
          <p:nvPr/>
        </p:nvSpPr>
        <p:spPr>
          <a:xfrm>
            <a:off x="1272301" y="5957053"/>
            <a:ext cx="1089745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Why I used it:</a:t>
            </a:r>
          </a:p>
        </p:txBody>
      </p:sp>
      <p:sp>
        <p:nvSpPr>
          <p:cNvPr id="178" name="Text 23"/>
          <p:cNvSpPr txBox="1"/>
          <p:nvPr/>
        </p:nvSpPr>
        <p:spPr>
          <a:xfrm>
            <a:off x="1272301" y="6371630"/>
            <a:ext cx="4566023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Captures non-linear patterns and feature interactions.</a:t>
            </a:r>
          </a:p>
        </p:txBody>
      </p:sp>
      <p:sp>
        <p:nvSpPr>
          <p:cNvPr id="179" name="Text 24"/>
          <p:cNvSpPr txBox="1"/>
          <p:nvPr/>
        </p:nvSpPr>
        <p:spPr>
          <a:xfrm>
            <a:off x="1272301" y="6739056"/>
            <a:ext cx="2318867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Easy to interpret visually.</a:t>
            </a:r>
          </a:p>
        </p:txBody>
      </p:sp>
      <p:sp>
        <p:nvSpPr>
          <p:cNvPr id="180" name="Text 25"/>
          <p:cNvSpPr txBox="1"/>
          <p:nvPr/>
        </p:nvSpPr>
        <p:spPr>
          <a:xfrm>
            <a:off x="1272301" y="7106483"/>
            <a:ext cx="5139271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Handles both categorical and numerical data without scaling.</a:t>
            </a:r>
          </a:p>
        </p:txBody>
      </p:sp>
      <p:sp>
        <p:nvSpPr>
          <p:cNvPr id="181" name="Shape 26"/>
          <p:cNvSpPr/>
          <p:nvPr/>
        </p:nvSpPr>
        <p:spPr>
          <a:xfrm>
            <a:off x="7433071" y="4753928"/>
            <a:ext cx="424103" cy="424103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82" name="Text 27"/>
          <p:cNvSpPr txBox="1"/>
          <p:nvPr/>
        </p:nvSpPr>
        <p:spPr>
          <a:xfrm>
            <a:off x="7557545" y="4780419"/>
            <a:ext cx="175154" cy="300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300"/>
              </a:lnSpc>
              <a:defRPr b="1" sz="23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183" name="Text 28"/>
          <p:cNvSpPr txBox="1"/>
          <p:nvPr/>
        </p:nvSpPr>
        <p:spPr>
          <a:xfrm>
            <a:off x="8045646" y="4818698"/>
            <a:ext cx="3043090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Random Forest Regressor</a:t>
            </a:r>
          </a:p>
        </p:txBody>
      </p:sp>
      <p:sp>
        <p:nvSpPr>
          <p:cNvPr id="184" name="Text 29"/>
          <p:cNvSpPr txBox="1"/>
          <p:nvPr/>
        </p:nvSpPr>
        <p:spPr>
          <a:xfrm>
            <a:off x="8045646" y="5241011"/>
            <a:ext cx="5925147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What it is: An ensemble method that builds multiple decision trees and averages their results for better generalization.</a:t>
            </a:r>
          </a:p>
        </p:txBody>
      </p:sp>
      <p:sp>
        <p:nvSpPr>
          <p:cNvPr id="185" name="Text 30"/>
          <p:cNvSpPr txBox="1"/>
          <p:nvPr/>
        </p:nvSpPr>
        <p:spPr>
          <a:xfrm>
            <a:off x="8045646" y="5957053"/>
            <a:ext cx="1089746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Why I used it:</a:t>
            </a:r>
          </a:p>
        </p:txBody>
      </p:sp>
      <p:sp>
        <p:nvSpPr>
          <p:cNvPr id="186" name="Text 31"/>
          <p:cNvSpPr txBox="1"/>
          <p:nvPr/>
        </p:nvSpPr>
        <p:spPr>
          <a:xfrm>
            <a:off x="8045646" y="6371630"/>
            <a:ext cx="4156945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Typically outperforms single models in accuracy.</a:t>
            </a:r>
          </a:p>
        </p:txBody>
      </p:sp>
      <p:sp>
        <p:nvSpPr>
          <p:cNvPr id="187" name="Text 32"/>
          <p:cNvSpPr txBox="1"/>
          <p:nvPr/>
        </p:nvSpPr>
        <p:spPr>
          <a:xfrm>
            <a:off x="8045646" y="6739056"/>
            <a:ext cx="4101208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Reduces overfitting by averaging multiple trees.</a:t>
            </a:r>
          </a:p>
        </p:txBody>
      </p:sp>
      <p:sp>
        <p:nvSpPr>
          <p:cNvPr id="188" name="Text 33"/>
          <p:cNvSpPr txBox="1"/>
          <p:nvPr/>
        </p:nvSpPr>
        <p:spPr>
          <a:xfrm>
            <a:off x="8045646" y="7106483"/>
            <a:ext cx="5925147" cy="274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300"/>
              </a:lnSpc>
              <a:buSzPct val="100000"/>
              <a:buChar char="•"/>
              <a:defRPr sz="1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Was the best-performing model in terms of R² and lowest MAE/MSE.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3488" y="3225163"/>
            <a:ext cx="4919306" cy="1779155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Text 0"/>
          <p:cNvSpPr txBox="1"/>
          <p:nvPr/>
        </p:nvSpPr>
        <p:spPr>
          <a:xfrm>
            <a:off x="6280189" y="1802725"/>
            <a:ext cx="7556422" cy="14602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800"/>
              </a:lnSpc>
              <a:defRPr b="1" sz="46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Random Forest: Best Model for Price Prediction</a:t>
            </a:r>
          </a:p>
        </p:txBody>
      </p:sp>
      <p:sp>
        <p:nvSpPr>
          <p:cNvPr id="193" name="Text 1"/>
          <p:cNvSpPr txBox="1"/>
          <p:nvPr/>
        </p:nvSpPr>
        <p:spPr>
          <a:xfrm>
            <a:off x="6280189" y="3631405"/>
            <a:ext cx="7556422" cy="1400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pPr>
            <a:r>
              <a:t>The Random Forest model achieved the highest R² score of 0.88 and the lowest mean absolute error of </a:t>
            </a:r>
            <a:r>
              <a:rPr b="1">
                <a:solidFill>
                  <a:srgbClr val="000000"/>
                </a:solidFill>
              </a:rPr>
              <a:t>0.1607</a:t>
            </a:r>
            <a:r>
              <a:t>, making it the most reliable for laptop price forecasting. Its ensemble approach reduces overfitting and handles diverse feature sets effectively.</a:t>
            </a:r>
          </a:p>
        </p:txBody>
      </p:sp>
      <p:sp>
        <p:nvSpPr>
          <p:cNvPr id="194" name="Text 2"/>
          <p:cNvSpPr txBox="1"/>
          <p:nvPr/>
        </p:nvSpPr>
        <p:spPr>
          <a:xfrm>
            <a:off x="6280189" y="5338167"/>
            <a:ext cx="7556422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This model's superior performance highlights the advantage of combining multiple decision trees to improve prediction accuracy in complex datasets.</a:t>
            </a:r>
          </a:p>
        </p:txBody>
      </p:sp>
      <p:sp>
        <p:nvSpPr>
          <p:cNvPr id="195" name="Rectangle"/>
          <p:cNvSpPr/>
          <p:nvPr/>
        </p:nvSpPr>
        <p:spPr>
          <a:xfrm>
            <a:off x="12805209" y="7594200"/>
            <a:ext cx="1709907" cy="5155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99" name="Text 1"/>
          <p:cNvSpPr txBox="1"/>
          <p:nvPr/>
        </p:nvSpPr>
        <p:spPr>
          <a:xfrm>
            <a:off x="793790" y="1757720"/>
            <a:ext cx="9004760" cy="723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800"/>
              </a:lnSpc>
              <a:defRPr b="1" sz="46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Model Performance Comparison</a:t>
            </a:r>
          </a:p>
        </p:txBody>
      </p:sp>
      <p:sp>
        <p:nvSpPr>
          <p:cNvPr id="200" name="Shape 2"/>
          <p:cNvSpPr/>
          <p:nvPr/>
        </p:nvSpPr>
        <p:spPr>
          <a:xfrm>
            <a:off x="793790" y="2842141"/>
            <a:ext cx="13042821" cy="3629739"/>
          </a:xfrm>
          <a:prstGeom prst="roundRect">
            <a:avLst>
              <a:gd name="adj" fmla="val 2625"/>
            </a:avLst>
          </a:prstGeom>
          <a:ln w="7620">
            <a:solidFill>
              <a:srgbClr val="000000">
                <a:alpha val="8000"/>
              </a:srgbClr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01" name="Shape 3"/>
          <p:cNvSpPr/>
          <p:nvPr/>
        </p:nvSpPr>
        <p:spPr>
          <a:xfrm>
            <a:off x="801410" y="2849759"/>
            <a:ext cx="13027582" cy="1013225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02" name="Text 4"/>
          <p:cNvSpPr txBox="1"/>
          <p:nvPr/>
        </p:nvSpPr>
        <p:spPr>
          <a:xfrm>
            <a:off x="2109977" y="2993469"/>
            <a:ext cx="636366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800"/>
              </a:lnSpc>
              <a:defRPr b="1"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Model</a:t>
            </a:r>
          </a:p>
        </p:txBody>
      </p:sp>
      <p:sp>
        <p:nvSpPr>
          <p:cNvPr id="203" name="Text 5"/>
          <p:cNvSpPr txBox="1"/>
          <p:nvPr/>
        </p:nvSpPr>
        <p:spPr>
          <a:xfrm>
            <a:off x="5236628" y="2993469"/>
            <a:ext cx="900547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800"/>
              </a:lnSpc>
              <a:defRPr b="1"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R² Score</a:t>
            </a:r>
          </a:p>
        </p:txBody>
      </p:sp>
      <p:sp>
        <p:nvSpPr>
          <p:cNvPr id="204" name="Text 6"/>
          <p:cNvSpPr txBox="1"/>
          <p:nvPr/>
        </p:nvSpPr>
        <p:spPr>
          <a:xfrm>
            <a:off x="7545943" y="2993469"/>
            <a:ext cx="2795590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800"/>
              </a:lnSpc>
              <a:defRPr b="1"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Mean Absolute Error (MAE)</a:t>
            </a:r>
          </a:p>
        </p:txBody>
      </p:sp>
      <p:sp>
        <p:nvSpPr>
          <p:cNvPr id="205" name="Text 7"/>
          <p:cNvSpPr txBox="1"/>
          <p:nvPr/>
        </p:nvSpPr>
        <p:spPr>
          <a:xfrm>
            <a:off x="10802779" y="2993469"/>
            <a:ext cx="2799399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800"/>
              </a:lnSpc>
              <a:defRPr b="1"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Mean Squared Error (MSE)</a:t>
            </a:r>
          </a:p>
        </p:txBody>
      </p:sp>
      <p:sp>
        <p:nvSpPr>
          <p:cNvPr id="206" name="Shape 8"/>
          <p:cNvSpPr/>
          <p:nvPr/>
        </p:nvSpPr>
        <p:spPr>
          <a:xfrm>
            <a:off x="801410" y="3862982"/>
            <a:ext cx="13027582" cy="650321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07" name="Text 9"/>
          <p:cNvSpPr txBox="1"/>
          <p:nvPr/>
        </p:nvSpPr>
        <p:spPr>
          <a:xfrm>
            <a:off x="1028462" y="4006691"/>
            <a:ext cx="1764885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Linear Regression</a:t>
            </a:r>
          </a:p>
        </p:txBody>
      </p:sp>
      <p:sp>
        <p:nvSpPr>
          <p:cNvPr id="208" name="Text 10"/>
          <p:cNvSpPr txBox="1"/>
          <p:nvPr/>
        </p:nvSpPr>
        <p:spPr>
          <a:xfrm>
            <a:off x="4289107" y="4006691"/>
            <a:ext cx="552978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0.804</a:t>
            </a:r>
          </a:p>
        </p:txBody>
      </p:sp>
      <p:sp>
        <p:nvSpPr>
          <p:cNvPr id="209" name="Text 11"/>
          <p:cNvSpPr txBox="1"/>
          <p:nvPr/>
        </p:nvSpPr>
        <p:spPr>
          <a:xfrm>
            <a:off x="7545943" y="4006691"/>
            <a:ext cx="673051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0.2104</a:t>
            </a:r>
          </a:p>
        </p:txBody>
      </p:sp>
      <p:sp>
        <p:nvSpPr>
          <p:cNvPr id="210" name="Text 12"/>
          <p:cNvSpPr txBox="1"/>
          <p:nvPr/>
        </p:nvSpPr>
        <p:spPr>
          <a:xfrm>
            <a:off x="10802779" y="4006691"/>
            <a:ext cx="793125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0.07475</a:t>
            </a:r>
          </a:p>
        </p:txBody>
      </p:sp>
      <p:sp>
        <p:nvSpPr>
          <p:cNvPr id="211" name="Shape 13"/>
          <p:cNvSpPr/>
          <p:nvPr/>
        </p:nvSpPr>
        <p:spPr>
          <a:xfrm>
            <a:off x="801410" y="4513302"/>
            <a:ext cx="13027582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12" name="Text 14"/>
          <p:cNvSpPr txBox="1"/>
          <p:nvPr/>
        </p:nvSpPr>
        <p:spPr>
          <a:xfrm>
            <a:off x="1028462" y="4657011"/>
            <a:ext cx="468536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KNN</a:t>
            </a:r>
          </a:p>
        </p:txBody>
      </p:sp>
      <p:sp>
        <p:nvSpPr>
          <p:cNvPr id="213" name="Text 15"/>
          <p:cNvSpPr txBox="1"/>
          <p:nvPr/>
        </p:nvSpPr>
        <p:spPr>
          <a:xfrm>
            <a:off x="4289107" y="4657011"/>
            <a:ext cx="552978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0.795</a:t>
            </a:r>
          </a:p>
        </p:txBody>
      </p:sp>
      <p:sp>
        <p:nvSpPr>
          <p:cNvPr id="214" name="Text 16"/>
          <p:cNvSpPr txBox="1"/>
          <p:nvPr/>
        </p:nvSpPr>
        <p:spPr>
          <a:xfrm>
            <a:off x="7545943" y="4657011"/>
            <a:ext cx="673051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0.1966</a:t>
            </a:r>
          </a:p>
        </p:txBody>
      </p:sp>
      <p:sp>
        <p:nvSpPr>
          <p:cNvPr id="215" name="Text 17"/>
          <p:cNvSpPr txBox="1"/>
          <p:nvPr/>
        </p:nvSpPr>
        <p:spPr>
          <a:xfrm>
            <a:off x="10802779" y="4657011"/>
            <a:ext cx="793125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0.07837</a:t>
            </a:r>
          </a:p>
        </p:txBody>
      </p:sp>
      <p:sp>
        <p:nvSpPr>
          <p:cNvPr id="216" name="Shape 18"/>
          <p:cNvSpPr/>
          <p:nvPr/>
        </p:nvSpPr>
        <p:spPr>
          <a:xfrm>
            <a:off x="801410" y="5163622"/>
            <a:ext cx="13027582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17" name="Text 19"/>
          <p:cNvSpPr txBox="1"/>
          <p:nvPr/>
        </p:nvSpPr>
        <p:spPr>
          <a:xfrm>
            <a:off x="1028462" y="5307329"/>
            <a:ext cx="1332874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Decision Tree</a:t>
            </a:r>
          </a:p>
        </p:txBody>
      </p:sp>
      <p:sp>
        <p:nvSpPr>
          <p:cNvPr id="218" name="Text 20"/>
          <p:cNvSpPr txBox="1"/>
          <p:nvPr/>
        </p:nvSpPr>
        <p:spPr>
          <a:xfrm>
            <a:off x="4289107" y="5307329"/>
            <a:ext cx="552978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0.842</a:t>
            </a:r>
          </a:p>
        </p:txBody>
      </p:sp>
      <p:sp>
        <p:nvSpPr>
          <p:cNvPr id="219" name="Text 21"/>
          <p:cNvSpPr txBox="1"/>
          <p:nvPr/>
        </p:nvSpPr>
        <p:spPr>
          <a:xfrm>
            <a:off x="7545943" y="5307329"/>
            <a:ext cx="673051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0.1852</a:t>
            </a:r>
          </a:p>
        </p:txBody>
      </p:sp>
      <p:sp>
        <p:nvSpPr>
          <p:cNvPr id="220" name="Text 22"/>
          <p:cNvSpPr txBox="1"/>
          <p:nvPr/>
        </p:nvSpPr>
        <p:spPr>
          <a:xfrm>
            <a:off x="10802779" y="5307329"/>
            <a:ext cx="793125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0.06077</a:t>
            </a:r>
          </a:p>
        </p:txBody>
      </p:sp>
      <p:sp>
        <p:nvSpPr>
          <p:cNvPr id="221" name="Shape 23"/>
          <p:cNvSpPr/>
          <p:nvPr/>
        </p:nvSpPr>
        <p:spPr>
          <a:xfrm>
            <a:off x="801410" y="5813940"/>
            <a:ext cx="13027582" cy="650321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22" name="Text 24"/>
          <p:cNvSpPr txBox="1"/>
          <p:nvPr/>
        </p:nvSpPr>
        <p:spPr>
          <a:xfrm>
            <a:off x="1028462" y="5957649"/>
            <a:ext cx="1596108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b="1"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Random Forest</a:t>
            </a:r>
          </a:p>
        </p:txBody>
      </p:sp>
      <p:sp>
        <p:nvSpPr>
          <p:cNvPr id="223" name="Text 25"/>
          <p:cNvSpPr txBox="1"/>
          <p:nvPr/>
        </p:nvSpPr>
        <p:spPr>
          <a:xfrm>
            <a:off x="4289107" y="5957649"/>
            <a:ext cx="432904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b="1"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0.88</a:t>
            </a:r>
          </a:p>
        </p:txBody>
      </p:sp>
      <p:sp>
        <p:nvSpPr>
          <p:cNvPr id="224" name="Text 26"/>
          <p:cNvSpPr txBox="1"/>
          <p:nvPr/>
        </p:nvSpPr>
        <p:spPr>
          <a:xfrm>
            <a:off x="7545943" y="5957649"/>
            <a:ext cx="673051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b="1"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0.1607</a:t>
            </a:r>
          </a:p>
        </p:txBody>
      </p:sp>
      <p:sp>
        <p:nvSpPr>
          <p:cNvPr id="225" name="Text 27"/>
          <p:cNvSpPr txBox="1"/>
          <p:nvPr/>
        </p:nvSpPr>
        <p:spPr>
          <a:xfrm>
            <a:off x="10802779" y="5957649"/>
            <a:ext cx="793125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b="1" sz="1700"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0.04375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 0"/>
          <p:cNvSpPr txBox="1"/>
          <p:nvPr/>
        </p:nvSpPr>
        <p:spPr>
          <a:xfrm>
            <a:off x="793789" y="2513290"/>
            <a:ext cx="11665609" cy="723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800"/>
              </a:lnSpc>
              <a:defRPr b="1" sz="46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Applications and Benefits of the Predictor</a:t>
            </a:r>
          </a:p>
        </p:txBody>
      </p:sp>
      <p:sp>
        <p:nvSpPr>
          <p:cNvPr id="228" name="Text 1"/>
          <p:cNvSpPr txBox="1"/>
          <p:nvPr/>
        </p:nvSpPr>
        <p:spPr>
          <a:xfrm>
            <a:off x="793790" y="3824525"/>
            <a:ext cx="2171360" cy="361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900"/>
              </a:lnSpc>
              <a:defRPr b="1" sz="23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For Consumers</a:t>
            </a:r>
          </a:p>
        </p:txBody>
      </p:sp>
      <p:sp>
        <p:nvSpPr>
          <p:cNvPr id="229" name="Text 2"/>
          <p:cNvSpPr txBox="1"/>
          <p:nvPr/>
        </p:nvSpPr>
        <p:spPr>
          <a:xfrm>
            <a:off x="793788" y="4423409"/>
            <a:ext cx="6244713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Provides accurate price estimates based on hardware specs, helping buyers make informed decisions within their budget.</a:t>
            </a:r>
          </a:p>
        </p:txBody>
      </p:sp>
      <p:sp>
        <p:nvSpPr>
          <p:cNvPr id="230" name="Text 3"/>
          <p:cNvSpPr txBox="1"/>
          <p:nvPr/>
        </p:nvSpPr>
        <p:spPr>
          <a:xfrm>
            <a:off x="7599519" y="3824525"/>
            <a:ext cx="1798391" cy="361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900"/>
              </a:lnSpc>
              <a:defRPr b="1" sz="23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For Retailers</a:t>
            </a:r>
          </a:p>
        </p:txBody>
      </p:sp>
      <p:sp>
        <p:nvSpPr>
          <p:cNvPr id="231" name="Text 4"/>
          <p:cNvSpPr txBox="1"/>
          <p:nvPr/>
        </p:nvSpPr>
        <p:spPr>
          <a:xfrm>
            <a:off x="7599519" y="4423409"/>
            <a:ext cx="6244711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Enables competitive pricing strategies by forecasting market prices, aligning product offerings with customer preferences.</a:t>
            </a:r>
          </a:p>
        </p:txBody>
      </p:sp>
      <p:sp>
        <p:nvSpPr>
          <p:cNvPr id="232" name="Rectangle"/>
          <p:cNvSpPr/>
          <p:nvPr/>
        </p:nvSpPr>
        <p:spPr>
          <a:xfrm>
            <a:off x="12805209" y="7594200"/>
            <a:ext cx="1709907" cy="5155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Text 0"/>
          <p:cNvSpPr txBox="1"/>
          <p:nvPr/>
        </p:nvSpPr>
        <p:spPr>
          <a:xfrm>
            <a:off x="793790" y="1661753"/>
            <a:ext cx="7556422" cy="1460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800"/>
              </a:lnSpc>
              <a:defRPr b="1" sz="4600"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Future Directions and Enhancements</a:t>
            </a:r>
          </a:p>
        </p:txBody>
      </p:sp>
      <p:sp>
        <p:nvSpPr>
          <p:cNvPr id="236" name="Shape 1"/>
          <p:cNvSpPr/>
          <p:nvPr/>
        </p:nvSpPr>
        <p:spPr>
          <a:xfrm>
            <a:off x="793790" y="3490436"/>
            <a:ext cx="510304" cy="510304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37" name="Text 2"/>
          <p:cNvSpPr txBox="1"/>
          <p:nvPr/>
        </p:nvSpPr>
        <p:spPr>
          <a:xfrm>
            <a:off x="1530905" y="3568303"/>
            <a:ext cx="3351027" cy="361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900"/>
              </a:lnSpc>
              <a:defRPr b="1" sz="23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Web-Based Deployment</a:t>
            </a:r>
          </a:p>
        </p:txBody>
      </p:sp>
      <p:sp>
        <p:nvSpPr>
          <p:cNvPr id="238" name="Text 3"/>
          <p:cNvSpPr txBox="1"/>
          <p:nvPr/>
        </p:nvSpPr>
        <p:spPr>
          <a:xfrm>
            <a:off x="1530905" y="4076462"/>
            <a:ext cx="6819304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Develop a real-time web application for dynamic laptop price guidance accessible to users globally.</a:t>
            </a:r>
          </a:p>
        </p:txBody>
      </p:sp>
      <p:sp>
        <p:nvSpPr>
          <p:cNvPr id="239" name="Shape 4"/>
          <p:cNvSpPr/>
          <p:nvPr/>
        </p:nvSpPr>
        <p:spPr>
          <a:xfrm>
            <a:off x="793790" y="5255895"/>
            <a:ext cx="510304" cy="510304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40" name="Text 5"/>
          <p:cNvSpPr txBox="1"/>
          <p:nvPr/>
        </p:nvSpPr>
        <p:spPr>
          <a:xfrm>
            <a:off x="1530905" y="5333762"/>
            <a:ext cx="2496121" cy="361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900"/>
              </a:lnSpc>
              <a:defRPr b="1" sz="230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defRPr>
            </a:lvl1pPr>
          </a:lstStyle>
          <a:p>
            <a:pPr/>
            <a:r>
              <a:t>Advanced Models</a:t>
            </a:r>
          </a:p>
        </p:txBody>
      </p:sp>
      <p:sp>
        <p:nvSpPr>
          <p:cNvPr id="241" name="Text 6"/>
          <p:cNvSpPr txBox="1"/>
          <p:nvPr/>
        </p:nvSpPr>
        <p:spPr>
          <a:xfrm>
            <a:off x="1530905" y="5841920"/>
            <a:ext cx="6819304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r>
              <a:t>Incorporate neural networks and gradient boosting algorithms to further improve prediction accuracy.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